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85" r:id="rId4"/>
    <p:sldId id="286" r:id="rId5"/>
    <p:sldId id="260" r:id="rId6"/>
    <p:sldId id="287" r:id="rId7"/>
    <p:sldId id="288" r:id="rId8"/>
    <p:sldId id="289" r:id="rId9"/>
    <p:sldId id="278" r:id="rId10"/>
    <p:sldId id="263" r:id="rId11"/>
    <p:sldId id="274" r:id="rId12"/>
    <p:sldId id="280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64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ACE"/>
    <a:srgbClr val="455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01" autoAdjust="0"/>
  </p:normalViewPr>
  <p:slideViewPr>
    <p:cSldViewPr snapToGrid="0">
      <p:cViewPr varScale="1">
        <p:scale>
          <a:sx n="62" d="100"/>
          <a:sy n="62" d="100"/>
        </p:scale>
        <p:origin x="6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11A20-0B0E-4E63-A952-3E8AF8739699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B84AA-C936-472D-BF25-8FA718ABE5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93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B84AA-C936-472D-BF25-8FA718ABE58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77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B84AA-C936-472D-BF25-8FA718ABE58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96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B84AA-C936-472D-BF25-8FA718ABE58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42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72778D-4DF4-DF0C-C575-652DACE16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138FF2-8685-5933-B18D-289D01FD3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04145E-9D42-3B1D-32F1-14DA5CC1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40AB8B-2167-F7FB-7BF4-5A14DC3B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C0468-0696-BADF-C16C-2CF0444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79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5D9BFA-8101-212A-447B-2D315961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0946AB-0EDC-0712-E9AD-7222B005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CD15DF-83C1-84A3-F47F-8AD6CFC2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0826E3-F08B-4DD9-54DA-23247BCF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039FA-89BC-CF61-C1EC-1BE54465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52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BD74C2A-437A-C49E-95F2-F28BF950A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17FD0C-43FD-D8A4-45EA-C60180CFA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834550-9782-CF63-B3F3-27E494CC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46F9C0-2FA0-3B63-0B06-5E474386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0312AF-B63F-9C92-580D-E5EDC0E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20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1997D-61CB-3C5F-A96C-A37CDA87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6C7FB7-7030-4756-E39F-7564CA93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607743-5A90-EE62-0283-F94B6B3A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935AB0-1DB2-8753-A01F-E475A31E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83595D-3DA8-EEDF-615C-76ED3212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00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37061-2550-75F1-9321-2D7728F9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D994F7-3659-2FB7-BE4C-D45826CF1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1D2B6-E26C-7630-2C75-D142067C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3A358-38CF-4B98-EE31-6F09014B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A79BC3-3771-8F7A-A42E-9C9360D0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48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F8643-F0B0-7274-70F6-D577BF1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9856D1-838C-AC64-E9C5-3339A41F9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99FA1C-C5BA-AA4D-DD74-6ED3E4DBE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CCB084-9FCA-128C-A1D9-FC40463C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FE7A2-30FC-6D2F-B45D-8EDD13FF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36B5B1-6A7A-344F-503A-EE0DDD5F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74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19B92-9944-B882-C824-67607CAC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894EC3-0AA9-FFE8-3395-E182D91AB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F90A84-50C9-F829-950E-4B89BA665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29676B-EA65-9348-4C92-D4FFD7F7F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A245B7-FE46-DD61-2510-47FC16AB1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3ADE6D-579B-B548-0642-54594BD3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09B418-5584-1F66-1DBE-6FAB53AA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3C248BA-5C86-D74A-EAA8-E2501E49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97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34A372-4D54-94A5-475F-FCCCC5AF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CA886F-6875-815D-ABEB-DD933D46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908561-BE5A-3ECE-2CBA-D795CA24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A862A9-5624-B540-A1DD-C9B8DA48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64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EFCF69-5BDC-0A8D-61CE-ED0AB5C0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AD6191E-9103-D4B9-371B-D157FD41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4E05A9-A0D9-D63C-5534-AF9790C1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67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3B207-98CD-A911-56B0-415875DB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B33B25-A1D9-7D1E-B2A4-B42A5474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682487-BCC4-3502-C2E3-1A242BE42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FEB87C-3E70-C1D0-D665-CF3F0320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19B410-5CE6-FDF9-889B-D3FF820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2073F9-4506-8862-118E-9BD61271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23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5C119-A613-3EC7-612E-4D4BBFF6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68C21B-5442-413E-D08C-D841891AB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462073-4D3D-D414-7873-FB97CCA1E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BC873A-CCAA-888C-7D83-76B1308F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D3A53D-ABE1-1753-B1C8-D1CC8553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24415-342A-11BA-3288-60352E4C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69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837036-11BD-EA1F-6439-3776242A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A79C3C-2EDE-7D69-9336-863200D49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276BD8-E6DE-3616-A39F-5F84A6EBB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47614-EDA2-4978-B5B2-63DE721980C4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7E6A8E-5403-D38A-DCCE-F00C9B86A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C3CE5-D397-A6E8-9D92-8D38FEB4E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1CA4C-C0EF-4879-AB02-406017CB81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15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FF7D11-14CD-2B16-22E4-79FC2A294534}"/>
              </a:ext>
            </a:extLst>
          </p:cNvPr>
          <p:cNvSpPr/>
          <p:nvPr/>
        </p:nvSpPr>
        <p:spPr>
          <a:xfrm>
            <a:off x="4055617" y="0"/>
            <a:ext cx="8136384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D5912-70FD-8D54-A45F-A09574266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7991" y="1598946"/>
            <a:ext cx="7871636" cy="2141551"/>
          </a:xfrm>
        </p:spPr>
        <p:txBody>
          <a:bodyPr>
            <a:normAutofit fontScale="90000"/>
          </a:bodyPr>
          <a:lstStyle/>
          <a:p>
            <a:r>
              <a:rPr lang="ru-RU" sz="4200" b="1" dirty="0">
                <a:solidFill>
                  <a:schemeClr val="bg1"/>
                </a:solidFill>
                <a:latin typeface="Arial Black" panose="020B0A04020102020204" pitchFamily="34" charset="0"/>
                <a:cs typeface="Rubik" panose="02000604000000020004" pitchFamily="2" charset="-79"/>
              </a:rPr>
              <a:t>Универсальная система сквозного движения для беспилотного транспорта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2F5C60-FEBB-D15C-51CC-CE3AD5A64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2522" y="5214588"/>
            <a:ext cx="5511209" cy="1118306"/>
          </a:xfrm>
        </p:spPr>
        <p:txBody>
          <a:bodyPr>
            <a:no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Rubik" panose="02000604000000020004" pitchFamily="2" charset="-79"/>
              </a:rPr>
              <a:t>Выполнил работу</a:t>
            </a:r>
            <a:endParaRPr lang="ru-RU" sz="2800" dirty="0">
              <a:solidFill>
                <a:schemeClr val="bg1"/>
              </a:solidFill>
              <a:latin typeface="Arial Black" panose="020B0A04020102020204" pitchFamily="34" charset="0"/>
              <a:cs typeface="Rubik" panose="02000604000000020004" pitchFamily="2" charset="-79"/>
            </a:endParaRPr>
          </a:p>
          <a:p>
            <a:pPr algn="r"/>
            <a:r>
              <a:rPr lang="ru-RU" sz="2800" b="1" dirty="0">
                <a:solidFill>
                  <a:schemeClr val="bg1"/>
                </a:solidFill>
                <a:effectLst/>
                <a:latin typeface="Arial Black" panose="020B0A04020102020204" pitchFamily="34" charset="0"/>
                <a:cs typeface="Rubik" panose="02000604000000020004" pitchFamily="2" charset="-79"/>
              </a:rPr>
              <a:t>Волков Егор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0320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>
            <a:off x="-494457" y="5357657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557" y="273117"/>
            <a:ext cx="8599199" cy="975695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Требования к модели одной машины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>
            <a:off x="-134006" y="-3649967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>
            <a:off x="-1423689" y="-2201619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77585" y="1497670"/>
            <a:ext cx="5380848" cy="386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Авто,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который первый в колонне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Symbol" panose="05050102010706020507" pitchFamily="18" charset="2"/>
              <a:buChar char=""/>
            </a:pPr>
            <a:r>
              <a:rPr lang="ru-RU" sz="2800" b="1" dirty="0">
                <a:solidFill>
                  <a:schemeClr val="accent1"/>
                </a:solidFill>
              </a:rPr>
              <a:t>Информацию о траекториях авто, движущихся перпендикулярно</a:t>
            </a:r>
            <a:r>
              <a:rPr lang="ru-RU" sz="2800" dirty="0"/>
              <a:t>, появившихся раньше.</a:t>
            </a:r>
            <a:br>
              <a:rPr lang="ru-RU" sz="2800" dirty="0"/>
            </a:br>
            <a:r>
              <a:rPr lang="ru-RU" sz="2800" dirty="0"/>
              <a:t>→ Нужно построить s(t) с учетом безопасного расстояния</a:t>
            </a:r>
            <a:endParaRPr lang="ru-RU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497670"/>
            <a:ext cx="7076440" cy="347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Авто, который не первый в колонне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Symbol" panose="05050102010706020507" pitchFamily="18" charset="2"/>
              <a:buChar char=""/>
            </a:pPr>
            <a:r>
              <a:rPr lang="ru-RU" sz="2800" b="1" dirty="0">
                <a:solidFill>
                  <a:schemeClr val="accent1"/>
                </a:solidFill>
              </a:rPr>
              <a:t>Информацию о машине впереди в колонне</a:t>
            </a:r>
            <a:r>
              <a:rPr lang="ru-RU" sz="2800" dirty="0">
                <a:solidFill>
                  <a:schemeClr val="accent1"/>
                </a:solidFill>
              </a:rPr>
              <a:t> </a:t>
            </a:r>
            <a:r>
              <a:rPr lang="ru-RU" sz="2800" dirty="0"/>
              <a:t>.</a:t>
            </a:r>
            <a:br>
              <a:rPr lang="ru-RU" sz="2800" dirty="0"/>
            </a:br>
            <a:r>
              <a:rPr lang="ru-RU" sz="2800" dirty="0"/>
              <a:t>→ Встроиться в «треугольник»</a:t>
            </a:r>
          </a:p>
          <a:p>
            <a:pPr lvl="0">
              <a:lnSpc>
                <a:spcPct val="107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</a:pPr>
            <a:r>
              <a:rPr lang="ru-RU" sz="2800" dirty="0"/>
              <a:t>    → Нужно построить s(t) с учетом безопасного расстояния</a:t>
            </a:r>
            <a:endParaRPr lang="ru-RU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C8C6A0-A1D6-4608-810B-754C049D1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61" b="28255"/>
          <a:stretch/>
        </p:blipFill>
        <p:spPr>
          <a:xfrm>
            <a:off x="-1" y="5665077"/>
            <a:ext cx="12191999" cy="119292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401258-CE63-E8C2-8380-7D317E61295D}"/>
              </a:ext>
            </a:extLst>
          </p:cNvPr>
          <p:cNvSpPr/>
          <p:nvPr/>
        </p:nvSpPr>
        <p:spPr>
          <a:xfrm flipV="1">
            <a:off x="-565402" y="5486079"/>
            <a:ext cx="12969158" cy="282304"/>
          </a:xfrm>
          <a:prstGeom prst="rect">
            <a:avLst/>
          </a:prstGeom>
          <a:ln>
            <a:noFill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443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9C692CE-92DF-4C25-9FDD-4F9381ACB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6094"/>
          <a:stretch/>
        </p:blipFill>
        <p:spPr bwMode="auto">
          <a:xfrm>
            <a:off x="7833359" y="-2836905"/>
            <a:ext cx="43586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463C-6FE8-BFFA-360D-E871EC59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81" y="238522"/>
            <a:ext cx="7612952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Авто,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который первый в колонне</a:t>
            </a:r>
            <a:endParaRPr lang="ru-RU" sz="40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D6A983-5337-23A5-71E2-E25699E41FC3}"/>
              </a:ext>
            </a:extLst>
          </p:cNvPr>
          <p:cNvSpPr/>
          <p:nvPr/>
        </p:nvSpPr>
        <p:spPr>
          <a:xfrm rot="16728599">
            <a:off x="10222280" y="1287817"/>
            <a:ext cx="731391" cy="5466555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B8699B-0D54-CFC8-342C-6C0ACD4B4EC1}"/>
              </a:ext>
            </a:extLst>
          </p:cNvPr>
          <p:cNvSpPr/>
          <p:nvPr/>
        </p:nvSpPr>
        <p:spPr>
          <a:xfrm>
            <a:off x="7597396" y="-245750"/>
            <a:ext cx="437028" cy="4292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3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E1DD37-16E3-D97D-7DDD-353D74BD8936}"/>
              </a:ext>
            </a:extLst>
          </p:cNvPr>
          <p:cNvSpPr/>
          <p:nvPr/>
        </p:nvSpPr>
        <p:spPr>
          <a:xfrm>
            <a:off x="-614859" y="238522"/>
            <a:ext cx="677180" cy="8051005"/>
          </a:xfrm>
          <a:prstGeom prst="rect">
            <a:avLst/>
          </a:prstGeom>
          <a:ln>
            <a:noFill/>
          </a:ln>
          <a:scene3d>
            <a:camera prst="orthographicFront">
              <a:rot lat="0" lon="0" rev="48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19D8D-976A-42EE-B64F-70DFB40C885B}"/>
              </a:ext>
            </a:extLst>
          </p:cNvPr>
          <p:cNvSpPr txBox="1"/>
          <p:nvPr/>
        </p:nvSpPr>
        <p:spPr>
          <a:xfrm>
            <a:off x="859652" y="1654853"/>
            <a:ext cx="6520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70C0"/>
                </a:solidFill>
                <a:latin typeface="Arial Black" panose="020B0A04020102020204" pitchFamily="34" charset="0"/>
              </a:rPr>
              <a:t>Построение </a:t>
            </a:r>
            <a:r>
              <a:rPr lang="en-GB" sz="3200" dirty="0">
                <a:solidFill>
                  <a:srgbClr val="0070C0"/>
                </a:solidFill>
                <a:latin typeface="Arial Black" panose="020B0A04020102020204" pitchFamily="34" charset="0"/>
              </a:rPr>
              <a:t>s(t)</a:t>
            </a:r>
            <a:r>
              <a:rPr lang="ru-RU" sz="3200" dirty="0">
                <a:solidFill>
                  <a:srgbClr val="0070C0"/>
                </a:solidFill>
                <a:latin typeface="Arial Black" panose="020B0A04020102020204" pitchFamily="34" charset="0"/>
              </a:rPr>
              <a:t> сводится к задаче интерполяции</a:t>
            </a:r>
            <a:endParaRPr lang="ru-RU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60C3C-D9D8-42E1-9D30-8EBEE552DBC6}"/>
              </a:ext>
            </a:extLst>
          </p:cNvPr>
          <p:cNvSpPr txBox="1"/>
          <p:nvPr/>
        </p:nvSpPr>
        <p:spPr>
          <a:xfrm>
            <a:off x="642805" y="2822839"/>
            <a:ext cx="93698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Особенности: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Ограничение на ускорение</a:t>
            </a:r>
            <a:r>
              <a:rPr lang="en-GB" sz="2800" dirty="0"/>
              <a:t> a</a:t>
            </a:r>
            <a:r>
              <a:rPr lang="ru-RU" sz="2800" dirty="0"/>
              <a:t> </a:t>
            </a:r>
            <a:br>
              <a:rPr lang="ru-RU" sz="2800" dirty="0"/>
            </a:br>
            <a:r>
              <a:rPr lang="ru-RU" sz="2800" dirty="0"/>
              <a:t>(вторую производную от </a:t>
            </a:r>
            <a:r>
              <a:rPr lang="en-GB" sz="2800" dirty="0"/>
              <a:t>s</a:t>
            </a:r>
            <a:r>
              <a:rPr lang="ru-RU" sz="2800" dirty="0"/>
              <a:t>)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Ограничение на скорость</a:t>
            </a:r>
            <a:r>
              <a:rPr lang="en-GB" sz="2800" dirty="0"/>
              <a:t> v</a:t>
            </a:r>
            <a:r>
              <a:rPr lang="ru-RU" sz="2800" dirty="0"/>
              <a:t> </a:t>
            </a:r>
            <a:br>
              <a:rPr lang="ru-RU" sz="2800" dirty="0"/>
            </a:br>
            <a:r>
              <a:rPr lang="ru-RU" sz="2800" dirty="0"/>
              <a:t>(первую производную от </a:t>
            </a:r>
            <a:r>
              <a:rPr lang="en-GB" sz="2800" dirty="0"/>
              <a:t>s</a:t>
            </a:r>
            <a:r>
              <a:rPr lang="ru-RU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Расстояние от исходных точек до получившейся функции не может превосходить безопасное расстояние – такое, чтобы можно было успеть остановиться перед авто в случае аварийной ситуации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9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E00E7F-511D-4294-BC61-42DFB9205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66"/>
          <a:stretch/>
        </p:blipFill>
        <p:spPr>
          <a:xfrm flipH="1">
            <a:off x="-909410" y="0"/>
            <a:ext cx="4618737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FCECD54-CA7F-64A3-F024-DE77739A4DA4}"/>
              </a:ext>
            </a:extLst>
          </p:cNvPr>
          <p:cNvSpPr/>
          <p:nvPr/>
        </p:nvSpPr>
        <p:spPr>
          <a:xfrm>
            <a:off x="3324042" y="0"/>
            <a:ext cx="385285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1226F4C-8B85-6640-388B-AE3872570B72}"/>
              </a:ext>
            </a:extLst>
          </p:cNvPr>
          <p:cNvSpPr/>
          <p:nvPr/>
        </p:nvSpPr>
        <p:spPr>
          <a:xfrm>
            <a:off x="2654774" y="0"/>
            <a:ext cx="6692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47DB6EA2-1663-1BA8-19A6-C0D722C9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055" y="0"/>
            <a:ext cx="6037918" cy="975695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Построение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193FA-19E0-460E-A3B4-A0DEE596DCD4}"/>
                  </a:ext>
                </a:extLst>
              </p:cNvPr>
              <p:cNvSpPr txBox="1"/>
              <p:nvPr/>
            </p:nvSpPr>
            <p:spPr>
              <a:xfrm>
                <a:off x="3709327" y="828944"/>
                <a:ext cx="8482673" cy="639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0070C0"/>
                    </a:solidFill>
                    <a:latin typeface="Arial Black" panose="020B0A04020102020204" pitchFamily="34" charset="0"/>
                  </a:rPr>
                  <a:t>Исходные данные:</a:t>
                </a:r>
              </a:p>
              <a:p>
                <a:pPr marL="457200" indent="-4572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Ускорение растет: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       </a:t>
                </a:r>
                <a:r>
                  <a:rPr lang="en-GB" sz="2400" b="1" dirty="0"/>
                  <a:t>a = min(max(2, </a:t>
                </a:r>
                <a:r>
                  <a:rPr lang="en-GB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ru-RU" sz="2800" b="1" kern="1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текущее</a:t>
                </a:r>
                <a:r>
                  <a:rPr lang="en-GB" sz="2400" b="1" dirty="0"/>
                  <a:t>)</a:t>
                </a:r>
                <a:r>
                  <a:rPr lang="ru-RU" sz="2400" b="1" dirty="0"/>
                  <a:t>, 4</a:t>
                </a:r>
                <a:r>
                  <a:rPr lang="en-GB" sz="2400" b="1" dirty="0"/>
                  <a:t>)</a:t>
                </a:r>
                <a:r>
                  <a:rPr lang="ru-RU" sz="2400" b="1" dirty="0"/>
                  <a:t>	</a:t>
                </a:r>
                <a:r>
                  <a:rPr lang="en-GB" sz="2400" b="1" dirty="0"/>
                  <a:t>v = 10 </a:t>
                </a:r>
                <a:r>
                  <a:rPr lang="ru-RU" sz="2400" b="1" dirty="0"/>
                  <a:t>м/с = 36 км/ч за 5 с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       </a:t>
                </a:r>
                <a:r>
                  <a:rPr lang="en-GB" sz="2400" b="1" dirty="0"/>
                  <a:t>v = </a:t>
                </a:r>
                <a14:m>
                  <m:oMath xmlns:m="http://schemas.openxmlformats.org/officeDocument/2006/math"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GB" sz="2400" b="1" dirty="0"/>
                  <a:t>		</a:t>
                </a:r>
                <a:r>
                  <a:rPr lang="ru-RU" sz="2400" b="1" dirty="0"/>
                  <a:t>	  	</a:t>
                </a:r>
                <a:r>
                  <a:rPr lang="en-GB" sz="2400" b="1" dirty="0"/>
                  <a:t>v = </a:t>
                </a:r>
                <a:r>
                  <a:rPr lang="ru-RU" sz="2400" b="1" dirty="0"/>
                  <a:t>2</a:t>
                </a:r>
                <a:r>
                  <a:rPr lang="en-GB" sz="2400" b="1" dirty="0"/>
                  <a:t>0 </a:t>
                </a:r>
                <a:r>
                  <a:rPr lang="ru-RU" sz="2400" b="1" dirty="0"/>
                  <a:t>м/с = 72 км/ч за 10 с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s = </a:t>
                </a:r>
                <a14:m>
                  <m:oMath xmlns:m="http://schemas.openxmlformats.org/officeDocument/2006/math"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GB" sz="2400" b="1" dirty="0"/>
                  <a:t> = </a:t>
                </a:r>
                <a14:m>
                  <m:oMath xmlns:m="http://schemas.openxmlformats.org/officeDocument/2006/math"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∫∫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ru-RU" sz="2400" b="1" dirty="0"/>
                  <a:t>		</a:t>
                </a:r>
                <a:r>
                  <a:rPr lang="en-GB" sz="2400" b="1" dirty="0"/>
                  <a:t>v = </a:t>
                </a:r>
                <a:r>
                  <a:rPr lang="ru-RU" sz="2400" b="1" dirty="0"/>
                  <a:t>3</a:t>
                </a:r>
                <a:r>
                  <a:rPr lang="en-GB" sz="2400" b="1" dirty="0"/>
                  <a:t>0 </a:t>
                </a:r>
                <a:r>
                  <a:rPr lang="ru-RU" sz="2400" b="1" dirty="0"/>
                  <a:t>м/с = 108 км/ч за 15 с</a:t>
                </a:r>
              </a:p>
              <a:p>
                <a:pPr marL="457200" indent="-4572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Ускорение падает:</a:t>
                </a:r>
                <a:endParaRPr lang="en-GB" sz="2400" b="1" dirty="0">
                  <a:solidFill>
                    <a:schemeClr val="accent1"/>
                  </a:solidFill>
                </a:endParaRP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       </a:t>
                </a:r>
                <a:r>
                  <a:rPr lang="en-GB" sz="2400" b="1" dirty="0"/>
                  <a:t>a = max(min(-2, </a:t>
                </a:r>
                <a:r>
                  <a:rPr lang="en-GB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ru-RU" sz="2800" b="1" kern="1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текущее</a:t>
                </a:r>
                <a:r>
                  <a:rPr lang="en-GB" sz="2400" b="1" dirty="0"/>
                  <a:t>)</a:t>
                </a:r>
                <a:r>
                  <a:rPr lang="ru-RU" sz="2400" b="1" dirty="0"/>
                  <a:t>, </a:t>
                </a:r>
                <a:r>
                  <a:rPr lang="en-GB" sz="2400" b="1" dirty="0"/>
                  <a:t>-</a:t>
                </a:r>
                <a:r>
                  <a:rPr lang="ru-RU" sz="2400" b="1" dirty="0"/>
                  <a:t>4</a:t>
                </a:r>
                <a:r>
                  <a:rPr lang="en-GB" sz="2400" b="1" dirty="0"/>
                  <a:t>)</a:t>
                </a:r>
                <a:r>
                  <a:rPr lang="ru-RU" sz="2400" b="1" dirty="0"/>
                  <a:t>	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v = </a:t>
                </a:r>
                <a14:m>
                  <m:oMath xmlns:m="http://schemas.openxmlformats.org/officeDocument/2006/math"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ru-RU" sz="2400" b="1" dirty="0"/>
                  <a:t>				</a:t>
                </a: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s = </a:t>
                </a:r>
                <a14:m>
                  <m:oMath xmlns:m="http://schemas.openxmlformats.org/officeDocument/2006/math"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GB" sz="2400" b="1" dirty="0"/>
                  <a:t> = </a:t>
                </a:r>
                <a14:m>
                  <m:oMath xmlns:m="http://schemas.openxmlformats.org/officeDocument/2006/math"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∫∫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endParaRPr lang="ru-RU" sz="2400" b="1" dirty="0">
                  <a:solidFill>
                    <a:schemeClr val="accent1"/>
                  </a:solidFill>
                </a:endParaRPr>
              </a:p>
              <a:p>
                <a:pPr marL="457200" indent="-4572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ru-RU" sz="2400" b="1" dirty="0">
                    <a:solidFill>
                      <a:schemeClr val="accent1"/>
                    </a:solidFill>
                  </a:rPr>
                  <a:t>Ускорение 0:</a:t>
                </a:r>
                <a:endParaRPr lang="en-GB" sz="2400" b="1" dirty="0">
                  <a:solidFill>
                    <a:schemeClr val="accent1"/>
                  </a:solidFill>
                </a:endParaRPr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a = 0</a:t>
                </a:r>
                <a:endParaRPr lang="ru-RU" sz="2400" b="1" dirty="0"/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v = </a:t>
                </a:r>
                <a:r>
                  <a:rPr lang="en-GB" sz="2400" b="1" dirty="0" err="1"/>
                  <a:t>const</a:t>
                </a:r>
                <a:endParaRPr lang="ru-RU" sz="2400" b="1" dirty="0"/>
              </a:p>
              <a:p>
                <a:pPr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</a:pPr>
                <a:r>
                  <a:rPr lang="ru-RU" sz="2400" b="1" dirty="0"/>
                  <a:t>       </a:t>
                </a:r>
                <a:r>
                  <a:rPr lang="en-GB" sz="2400" b="1" dirty="0"/>
                  <a:t>s = </a:t>
                </a:r>
                <a14:m>
                  <m:oMath xmlns:m="http://schemas.openxmlformats.org/officeDocument/2006/math"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∫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ⅆ</m:t>
                    </m:r>
                    <m:r>
                      <a:rPr lang="en-GB" sz="2400" b="1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GB" sz="2400" b="1" dirty="0"/>
                  <a:t> = v * t</a:t>
                </a:r>
                <a:endParaRPr lang="ru-RU" sz="2400" b="1" dirty="0">
                  <a:solidFill>
                    <a:schemeClr val="accent1"/>
                  </a:solidFill>
                </a:endParaRPr>
              </a:p>
              <a:p>
                <a:pPr marL="457200" indent="-457200">
                  <a:spcBef>
                    <a:spcPts val="600"/>
                  </a:spcBef>
                  <a:buClr>
                    <a:schemeClr val="accent1">
                      <a:lumMod val="75000"/>
                    </a:schemeClr>
                  </a:buClr>
                  <a:buFont typeface="Arial" panose="020B0604020202020204" pitchFamily="34" charset="0"/>
                  <a:buChar char="•"/>
                </a:pPr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F193FA-19E0-460E-A3B4-A0DEE596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27" y="828944"/>
                <a:ext cx="8482673" cy="6394699"/>
              </a:xfrm>
              <a:prstGeom prst="rect">
                <a:avLst/>
              </a:prstGeom>
              <a:blipFill>
                <a:blip r:embed="rId4"/>
                <a:stretch>
                  <a:fillRect l="-1437" t="-1049" r="-5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1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>
            <a:off x="-388579" y="6538713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799" y="148051"/>
            <a:ext cx="8599199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>
            <a:off x="-134006" y="-3649967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>
            <a:off x="-1423689" y="-2201619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601DB-2858-427A-917A-8BEA36526B39}"/>
              </a:ext>
            </a:extLst>
          </p:cNvPr>
          <p:cNvSpPr txBox="1"/>
          <p:nvPr/>
        </p:nvSpPr>
        <p:spPr>
          <a:xfrm>
            <a:off x="7378995" y="857358"/>
            <a:ext cx="3473300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7B76D3-5C30-4C91-A48E-C5F3C6A4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77" y="2390183"/>
            <a:ext cx="5772080" cy="336704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09D6765-6C71-4D3A-B7F3-586F8DC8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69" y="2750268"/>
            <a:ext cx="4242130" cy="26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 rot="188098">
            <a:off x="-388579" y="6538714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10" y="405611"/>
            <a:ext cx="8533483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 rot="2278382">
            <a:off x="10007218" y="-2873503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 rot="20810061">
            <a:off x="11098526" y="-1712596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601DB-2858-427A-917A-8BEA36526B39}"/>
              </a:ext>
            </a:extLst>
          </p:cNvPr>
          <p:cNvSpPr txBox="1"/>
          <p:nvPr/>
        </p:nvSpPr>
        <p:spPr>
          <a:xfrm>
            <a:off x="8071212" y="1058245"/>
            <a:ext cx="2498835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</a:t>
            </a:r>
            <a:r>
              <a:rPr lang="en-GB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2800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A80525-D7D1-4BA3-A084-9136208C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177" y="2390183"/>
            <a:ext cx="5772080" cy="336704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7065AE-6D4B-496F-8728-8AF110251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933" y="2750268"/>
            <a:ext cx="4235001" cy="26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 rot="214489">
            <a:off x="-292885" y="6459863"/>
            <a:ext cx="12969158" cy="7962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71" y="500902"/>
            <a:ext cx="8140078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 rot="1725487">
            <a:off x="8509789" y="-4387127"/>
            <a:ext cx="2879736" cy="7876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 rot="2767288">
            <a:off x="7351219" y="-2002794"/>
            <a:ext cx="7022279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601DB-2858-427A-917A-8BEA36526B39}"/>
              </a:ext>
            </a:extLst>
          </p:cNvPr>
          <p:cNvSpPr txBox="1"/>
          <p:nvPr/>
        </p:nvSpPr>
        <p:spPr>
          <a:xfrm>
            <a:off x="4736741" y="1156008"/>
            <a:ext cx="2478499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</a:t>
            </a:r>
            <a:r>
              <a:rPr lang="en-GB" sz="2800" dirty="0">
                <a:solidFill>
                  <a:schemeClr val="accent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sz="2800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39F050-4D31-4030-A43D-CE2989454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178" y="2390183"/>
            <a:ext cx="5772078" cy="33670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F9BE8A-B749-4580-B8A9-D6126EA6D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330" y="2750268"/>
            <a:ext cx="4170208" cy="26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>
            <a:off x="-388579" y="6538713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799" y="148051"/>
            <a:ext cx="8599199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>
            <a:off x="-134006" y="-3649967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>
            <a:off x="-1423689" y="-2201619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057F399-77A7-40F5-B4F5-F490464F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178" y="2390183"/>
            <a:ext cx="5772078" cy="33670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6675698-A6C4-4D72-840A-E54D50E1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382" y="2750268"/>
            <a:ext cx="4214104" cy="2646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756A65-3A31-4F80-96AB-25D41971158D}"/>
              </a:ext>
            </a:extLst>
          </p:cNvPr>
          <p:cNvSpPr txBox="1"/>
          <p:nvPr/>
        </p:nvSpPr>
        <p:spPr>
          <a:xfrm>
            <a:off x="7378995" y="857358"/>
            <a:ext cx="3473300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4</a:t>
            </a:r>
          </a:p>
        </p:txBody>
      </p:sp>
    </p:spTree>
    <p:extLst>
      <p:ext uri="{BB962C8B-B14F-4D97-AF65-F5344CB8AC3E}">
        <p14:creationId xmlns:p14="http://schemas.microsoft.com/office/powerpoint/2010/main" val="349605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 rot="188098">
            <a:off x="-388579" y="6538714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10" y="405611"/>
            <a:ext cx="8533483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 rot="2278382">
            <a:off x="10007218" y="-2873503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 rot="20810061">
            <a:off x="11098526" y="-1712596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3AABD8-07B9-4221-8226-9649B00A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811" y="2390183"/>
            <a:ext cx="5772078" cy="33670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DF06357-F159-45DB-8065-72E675822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845" y="2750268"/>
            <a:ext cx="4173177" cy="26468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3749E8-FCBA-4B86-B004-E5644B803D8F}"/>
              </a:ext>
            </a:extLst>
          </p:cNvPr>
          <p:cNvSpPr txBox="1"/>
          <p:nvPr/>
        </p:nvSpPr>
        <p:spPr>
          <a:xfrm>
            <a:off x="8071212" y="1058245"/>
            <a:ext cx="2498835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</a:t>
            </a:r>
            <a:r>
              <a:rPr lang="ru-RU" sz="2800" dirty="0">
                <a:solidFill>
                  <a:schemeClr val="accent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ru-RU" sz="2800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67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 rot="214489">
            <a:off x="-292885" y="6459863"/>
            <a:ext cx="12969158" cy="7962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71" y="500902"/>
            <a:ext cx="8140078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 rot="1725487">
            <a:off x="8509789" y="-4387127"/>
            <a:ext cx="2879736" cy="7876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 rot="2767288">
            <a:off x="7351219" y="-2002794"/>
            <a:ext cx="7022279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817D7A-3D03-4B53-8CFC-709892538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812" y="2390183"/>
            <a:ext cx="5772076" cy="33670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61B275-3EFA-4355-9A3B-6077C0A09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846" y="2750268"/>
            <a:ext cx="4173176" cy="2646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EA29E7-33E0-4321-8B04-A1D1830FE2B3}"/>
              </a:ext>
            </a:extLst>
          </p:cNvPr>
          <p:cNvSpPr txBox="1"/>
          <p:nvPr/>
        </p:nvSpPr>
        <p:spPr>
          <a:xfrm>
            <a:off x="4736741" y="1156008"/>
            <a:ext cx="2478499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6</a:t>
            </a:r>
          </a:p>
        </p:txBody>
      </p:sp>
    </p:spTree>
    <p:extLst>
      <p:ext uri="{BB962C8B-B14F-4D97-AF65-F5344CB8AC3E}">
        <p14:creationId xmlns:p14="http://schemas.microsoft.com/office/powerpoint/2010/main" val="93423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>
            <a:off x="-388579" y="6538713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799" y="148051"/>
            <a:ext cx="8599199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>
            <a:off x="-134006" y="-3649967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>
            <a:off x="-1423689" y="-2201619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73C142B-D4AB-45B8-B6EA-F4ED8A29D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179" y="2390183"/>
            <a:ext cx="5772076" cy="336704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54440E-4FB8-413A-8164-AF0B3437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369" y="2757747"/>
            <a:ext cx="4242130" cy="26319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E2B858-A640-44CE-B135-74077E06C797}"/>
              </a:ext>
            </a:extLst>
          </p:cNvPr>
          <p:cNvSpPr txBox="1"/>
          <p:nvPr/>
        </p:nvSpPr>
        <p:spPr>
          <a:xfrm>
            <a:off x="7378995" y="857358"/>
            <a:ext cx="3473300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7</a:t>
            </a:r>
          </a:p>
        </p:txBody>
      </p:sp>
    </p:spTree>
    <p:extLst>
      <p:ext uri="{BB962C8B-B14F-4D97-AF65-F5344CB8AC3E}">
        <p14:creationId xmlns:p14="http://schemas.microsoft.com/office/powerpoint/2010/main" val="367208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Логотип TESLA - Статьи">
            <a:extLst>
              <a:ext uri="{FF2B5EF4-FFF2-40B4-BE49-F238E27FC236}">
                <a16:creationId xmlns:a16="http://schemas.microsoft.com/office/drawing/2014/main" id="{BD1F7CEC-0213-C28A-FA11-A53C266F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992" y="2292755"/>
            <a:ext cx="2451099" cy="245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Яндекс | Forbes.ru">
            <a:extLst>
              <a:ext uri="{FF2B5EF4-FFF2-40B4-BE49-F238E27FC236}">
                <a16:creationId xmlns:a16="http://schemas.microsoft.com/office/drawing/2014/main" id="{27FD9CA6-B396-FA62-5189-E8234BDE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302" y="2292806"/>
            <a:ext cx="2091430" cy="20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8B38B1-16C9-9704-5F33-4CC98F38DCBB}"/>
              </a:ext>
            </a:extLst>
          </p:cNvPr>
          <p:cNvSpPr/>
          <p:nvPr/>
        </p:nvSpPr>
        <p:spPr>
          <a:xfrm>
            <a:off x="-1293345" y="-1187877"/>
            <a:ext cx="9201150" cy="9233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463C-6FE8-BFFA-360D-E871EC59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63" y="442096"/>
            <a:ext cx="5592429" cy="1325563"/>
          </a:xfrm>
        </p:spPr>
        <p:txBody>
          <a:bodyPr>
            <a:noAutofit/>
          </a:bodyPr>
          <a:lstStyle/>
          <a:p>
            <a:r>
              <a:rPr lang="ru-RU" sz="5400" dirty="0">
                <a:solidFill>
                  <a:srgbClr val="002060"/>
                </a:solidFill>
                <a:latin typeface="Arial Black" panose="020B0A04020102020204" pitchFamily="34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51149F-A76B-A607-82B2-46F86EE7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83" y="1767659"/>
            <a:ext cx="6737086" cy="4443812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Остановки на перекрёстках вызывают потерю времени и пробки</a:t>
            </a:r>
          </a:p>
          <a:p>
            <a:r>
              <a:rPr lang="ru-RU" sz="3600" dirty="0">
                <a:solidFill>
                  <a:schemeClr val="bg1"/>
                </a:solidFill>
              </a:rPr>
              <a:t>Спецслужбы тратят много времени на дорогу</a:t>
            </a:r>
          </a:p>
          <a:p>
            <a:r>
              <a:rPr lang="ru-RU" sz="3600" dirty="0">
                <a:solidFill>
                  <a:schemeClr val="bg1"/>
                </a:solidFill>
              </a:rPr>
              <a:t>Скачок прогресса позволяет создавать новые системы, которые еще недавно казались невозможными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40F1EE1-117D-4E1A-AEC5-FC7DF37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03" y="755453"/>
            <a:ext cx="2749236" cy="17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D9DE58-CDA3-46B1-957E-27323E081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26" y="5386425"/>
            <a:ext cx="4013200" cy="12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6EBC259A-E0DA-4F99-88BB-FA4F2C0E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71" y="4231525"/>
            <a:ext cx="2854960" cy="160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834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CCA1CA-D7A4-CE9D-96ED-756C203208EB}"/>
              </a:ext>
            </a:extLst>
          </p:cNvPr>
          <p:cNvSpPr/>
          <p:nvPr/>
        </p:nvSpPr>
        <p:spPr>
          <a:xfrm rot="188098">
            <a:off x="-388579" y="6538714"/>
            <a:ext cx="12969158" cy="638573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9043C-6C15-F6B8-674F-C0BF4906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10" y="405611"/>
            <a:ext cx="8533483" cy="975695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S(t) </a:t>
            </a:r>
            <a:r>
              <a:rPr lang="ru-RU" sz="4000" b="1" dirty="0">
                <a:solidFill>
                  <a:srgbClr val="002060"/>
                </a:solidFill>
                <a:latin typeface="Arial Black" panose="020B0A04020102020204" pitchFamily="34" charset="0"/>
              </a:rPr>
              <a:t>для авто, который первый в колонне </a:t>
            </a:r>
            <a:endParaRPr lang="ru-RU" sz="5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889A5F-01E0-68FC-2FA9-05780EFABB71}"/>
              </a:ext>
            </a:extLst>
          </p:cNvPr>
          <p:cNvSpPr/>
          <p:nvPr/>
        </p:nvSpPr>
        <p:spPr>
          <a:xfrm rot="2278382">
            <a:off x="10007218" y="-2873503"/>
            <a:ext cx="2879736" cy="5414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6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AD85CC-734F-FC02-1C6C-7BB859B53E42}"/>
              </a:ext>
            </a:extLst>
          </p:cNvPr>
          <p:cNvSpPr/>
          <p:nvPr/>
        </p:nvSpPr>
        <p:spPr>
          <a:xfrm rot="20810061">
            <a:off x="11098526" y="-1712596"/>
            <a:ext cx="2879736" cy="2700889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orthographicFront">
              <a:rot lat="0" lon="0" rev="15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1AFBC-8957-453F-819E-A58DD3689E3E}"/>
              </a:ext>
            </a:extLst>
          </p:cNvPr>
          <p:cNvSpPr txBox="1"/>
          <p:nvPr/>
        </p:nvSpPr>
        <p:spPr>
          <a:xfrm>
            <a:off x="249010" y="1857408"/>
            <a:ext cx="5380848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Аналитическое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D9EB0-4586-4DEB-B179-4A3A02F3B912}"/>
              </a:ext>
            </a:extLst>
          </p:cNvPr>
          <p:cNvSpPr txBox="1"/>
          <p:nvPr/>
        </p:nvSpPr>
        <p:spPr>
          <a:xfrm>
            <a:off x="5919177" y="1857408"/>
            <a:ext cx="7076440" cy="532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решение</a:t>
            </a:r>
            <a:endParaRPr lang="ru-RU" sz="2800" dirty="0"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61EAACD-AFE4-426D-8492-0B5F352A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179" y="2390183"/>
            <a:ext cx="5772076" cy="33670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6E67CB-D267-4597-9F56-4847D9A3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370" y="2750268"/>
            <a:ext cx="4158127" cy="26468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53B74-859D-409F-B235-28A5CC85F500}"/>
              </a:ext>
            </a:extLst>
          </p:cNvPr>
          <p:cNvSpPr txBox="1"/>
          <p:nvPr/>
        </p:nvSpPr>
        <p:spPr>
          <a:xfrm>
            <a:off x="8071212" y="1058245"/>
            <a:ext cx="2498835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Случай </a:t>
            </a:r>
            <a:r>
              <a:rPr lang="ru-RU" sz="2800" dirty="0">
                <a:solidFill>
                  <a:schemeClr val="accent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ru-RU" sz="2800" dirty="0">
              <a:solidFill>
                <a:schemeClr val="accent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1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ondo Nube Blanca Big Data Tierra para Power Point y Diapositivas -  Slidesdocs">
            <a:extLst>
              <a:ext uri="{FF2B5EF4-FFF2-40B4-BE49-F238E27FC236}">
                <a16:creationId xmlns:a16="http://schemas.microsoft.com/office/drawing/2014/main" id="{8217EBF1-3D8A-317D-0ED4-5C3E22ECC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араллелограмм 6">
            <a:extLst>
              <a:ext uri="{FF2B5EF4-FFF2-40B4-BE49-F238E27FC236}">
                <a16:creationId xmlns:a16="http://schemas.microsoft.com/office/drawing/2014/main" id="{D30E5DBB-D13F-6E10-6713-94D71BFD112C}"/>
              </a:ext>
            </a:extLst>
          </p:cNvPr>
          <p:cNvSpPr/>
          <p:nvPr/>
        </p:nvSpPr>
        <p:spPr>
          <a:xfrm>
            <a:off x="-1696599" y="-49576"/>
            <a:ext cx="7579606" cy="6957152"/>
          </a:xfrm>
          <a:prstGeom prst="parallelogram">
            <a:avLst>
              <a:gd name="adj" fmla="val 23698"/>
            </a:avLst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478D3E0-2581-3DB4-C9CB-1AAD45A98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59" y="405416"/>
            <a:ext cx="3348209" cy="1325563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Arial Black" panose="020B0A04020102020204" pitchFamily="34" charset="0"/>
              </a:rPr>
              <a:t>Вывод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E0FF45D-50B7-DDDD-A41D-C7168F73EE0E}"/>
              </a:ext>
            </a:extLst>
          </p:cNvPr>
          <p:cNvSpPr/>
          <p:nvPr/>
        </p:nvSpPr>
        <p:spPr>
          <a:xfrm flipH="1">
            <a:off x="4553790" y="1969483"/>
            <a:ext cx="437027" cy="5466555"/>
          </a:xfrm>
          <a:prstGeom prst="rect">
            <a:avLst/>
          </a:prstGeom>
          <a:ln>
            <a:noFill/>
          </a:ln>
          <a:scene3d>
            <a:camera prst="orthographicFront">
              <a:rot lat="0" lon="0" rev="21119998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3A79370-1109-0709-79C3-D56F7E8B0A03}"/>
              </a:ext>
            </a:extLst>
          </p:cNvPr>
          <p:cNvSpPr/>
          <p:nvPr/>
        </p:nvSpPr>
        <p:spPr>
          <a:xfrm>
            <a:off x="5076629" y="-415321"/>
            <a:ext cx="437028" cy="4292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2051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B255E5-21BF-6E25-34A2-D4D4E79D244C}"/>
              </a:ext>
            </a:extLst>
          </p:cNvPr>
          <p:cNvSpPr/>
          <p:nvPr/>
        </p:nvSpPr>
        <p:spPr>
          <a:xfrm>
            <a:off x="4872815" y="-464897"/>
            <a:ext cx="422328" cy="42926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20819998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C6918-6BC3-4138-8E8A-DEB2F874C5AB}"/>
              </a:ext>
            </a:extLst>
          </p:cNvPr>
          <p:cNvSpPr txBox="1"/>
          <p:nvPr/>
        </p:nvSpPr>
        <p:spPr>
          <a:xfrm>
            <a:off x="255309" y="1681403"/>
            <a:ext cx="40914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Программное решение совпало с аналитическим решением в каждом случае, значит получен алгоритм построения </a:t>
            </a:r>
            <a:r>
              <a:rPr lang="en-GB" sz="2800" dirty="0">
                <a:solidFill>
                  <a:schemeClr val="bg1"/>
                </a:solidFill>
              </a:rPr>
              <a:t>s(t)</a:t>
            </a:r>
            <a:r>
              <a:rPr lang="ru-RU" sz="2800" dirty="0">
                <a:solidFill>
                  <a:schemeClr val="bg1"/>
                </a:solidFill>
              </a:rPr>
              <a:t> для авто, который первый в колонне. Приступаем к следующему этапу проекта – учет безопасного 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74350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E7A6D58-FD9A-42A1-BC24-0812ED99679B}"/>
              </a:ext>
            </a:extLst>
          </p:cNvPr>
          <p:cNvSpPr/>
          <p:nvPr/>
        </p:nvSpPr>
        <p:spPr>
          <a:xfrm rot="20550067">
            <a:off x="3644808" y="-2385210"/>
            <a:ext cx="8281366" cy="10306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8B38B1-16C9-9704-5F33-4CC98F38DCBB}"/>
              </a:ext>
            </a:extLst>
          </p:cNvPr>
          <p:cNvSpPr/>
          <p:nvPr/>
        </p:nvSpPr>
        <p:spPr>
          <a:xfrm rot="503318">
            <a:off x="73160" y="-2761666"/>
            <a:ext cx="8281366" cy="103062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2099999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7463C-6FE8-BFFA-360D-E871EC59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785" y="314678"/>
            <a:ext cx="5592429" cy="1325563"/>
          </a:xfrm>
        </p:spPr>
        <p:txBody>
          <a:bodyPr>
            <a:noAutofit/>
          </a:bodyPr>
          <a:lstStyle/>
          <a:p>
            <a:r>
              <a:rPr lang="ru-RU" sz="5400" dirty="0">
                <a:solidFill>
                  <a:srgbClr val="002060"/>
                </a:solidFill>
                <a:latin typeface="Arial Black" panose="020B0A04020102020204" pitchFamily="34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51149F-A76B-A607-82B2-46F86EE78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04" y="2099510"/>
            <a:ext cx="10373060" cy="44438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3600" dirty="0">
                <a:solidFill>
                  <a:schemeClr val="bg1"/>
                </a:solidFill>
              </a:rPr>
              <a:t>Создать универсальную, простую и оптимальную систему, позволяющую беспилотным автомобилям проходить перекрёстки без остановок, используя пространство и время максимально эффективно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18347F-27D2-416A-A86D-078DFF2EA7F0}"/>
              </a:ext>
            </a:extLst>
          </p:cNvPr>
          <p:cNvSpPr/>
          <p:nvPr/>
        </p:nvSpPr>
        <p:spPr>
          <a:xfrm>
            <a:off x="-388579" y="5001131"/>
            <a:ext cx="12969158" cy="975694"/>
          </a:xfrm>
          <a:prstGeom prst="rect">
            <a:avLst/>
          </a:prstGeom>
          <a:ln>
            <a:noFill/>
          </a:ln>
          <a:scene3d>
            <a:camera prst="orthographicFront">
              <a:rot lat="0" lon="0" rev="1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C2C2EB-8F05-4167-A555-4D823074A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40" b="18956"/>
          <a:stretch/>
        </p:blipFill>
        <p:spPr>
          <a:xfrm>
            <a:off x="0" y="5293359"/>
            <a:ext cx="12192000" cy="1611883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1EC5CF-D809-4CE2-B07B-EB5A80781605}"/>
              </a:ext>
            </a:extLst>
          </p:cNvPr>
          <p:cNvSpPr/>
          <p:nvPr/>
        </p:nvSpPr>
        <p:spPr>
          <a:xfrm flipV="1">
            <a:off x="-388579" y="5161160"/>
            <a:ext cx="12969158" cy="253127"/>
          </a:xfrm>
          <a:prstGeom prst="rect">
            <a:avLst/>
          </a:prstGeom>
          <a:ln>
            <a:noFill/>
          </a:ln>
          <a:scene3d>
            <a:camera prst="orthographicFront">
              <a:rot lat="0" lon="0" rev="6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52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>
            <a:off x="7725182" y="-820476"/>
            <a:ext cx="1398226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0 поворотов">
            <a:hlinkClick r:id="" action="ppaction://media"/>
            <a:extLst>
              <a:ext uri="{FF2B5EF4-FFF2-40B4-BE49-F238E27FC236}">
                <a16:creationId xmlns:a16="http://schemas.microsoft.com/office/drawing/2014/main" id="{8EA007F5-E39E-439E-B25C-D7C11C5D4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835693" y="1501695"/>
            <a:ext cx="6857999" cy="385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58" y="316992"/>
            <a:ext cx="7178566" cy="1407206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Основная идея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>
            <a:off x="-2078949" y="5360709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>
            <a:off x="-2783934" y="5613160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3EF5-A436-4DCE-932E-82818519EAD6}"/>
              </a:ext>
            </a:extLst>
          </p:cNvPr>
          <p:cNvSpPr txBox="1"/>
          <p:nvPr/>
        </p:nvSpPr>
        <p:spPr>
          <a:xfrm>
            <a:off x="684958" y="1642842"/>
            <a:ext cx="57596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Комбинация двух концепций:</a:t>
            </a:r>
          </a:p>
          <a:p>
            <a:r>
              <a:rPr lang="ru-RU" sz="28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Треугольное </a:t>
            </a:r>
            <a:r>
              <a:rPr lang="ru-RU" sz="2800" b="1" dirty="0" err="1">
                <a:solidFill>
                  <a:schemeClr val="accent1"/>
                </a:solidFill>
                <a:cs typeface="Times New Roman" panose="02020603050405020304" pitchFamily="18" charset="0"/>
              </a:rPr>
              <a:t>platooning</a:t>
            </a:r>
            <a:r>
              <a:rPr lang="ru-RU" sz="28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 </a:t>
            </a:r>
            <a:r>
              <a:rPr lang="ru-RU" sz="2800" dirty="0">
                <a:cs typeface="Times New Roman" panose="02020603050405020304" pitchFamily="18" charset="0"/>
              </a:rPr>
              <a:t>— новая форма колонного движения</a:t>
            </a:r>
          </a:p>
          <a:p>
            <a:r>
              <a:rPr lang="ru-RU" sz="28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Полное сквозное движение </a:t>
            </a:r>
            <a:r>
              <a:rPr lang="ru-RU" sz="2800" dirty="0">
                <a:cs typeface="Times New Roman" panose="02020603050405020304" pitchFamily="18" charset="0"/>
              </a:rPr>
              <a:t>— все автомобили движутся через перекрёсток не останавливаясь и во всех направлениях.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5D452-CD76-4484-A4FF-B6A73A8BF4AC}"/>
              </a:ext>
            </a:extLst>
          </p:cNvPr>
          <p:cNvSpPr/>
          <p:nvPr/>
        </p:nvSpPr>
        <p:spPr>
          <a:xfrm rot="356322">
            <a:off x="8120621" y="-416311"/>
            <a:ext cx="401129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678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 rot="899513">
            <a:off x="3042467" y="-603173"/>
            <a:ext cx="1398226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1 поворот">
            <a:hlinkClick r:id="" action="ppaction://media"/>
            <a:extLst>
              <a:ext uri="{FF2B5EF4-FFF2-40B4-BE49-F238E27FC236}">
                <a16:creationId xmlns:a16="http://schemas.microsoft.com/office/drawing/2014/main" id="{43128DD9-0E5A-499A-AE0B-E91F57046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-1517310" y="1501693"/>
            <a:ext cx="6858000" cy="38546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189" y="0"/>
            <a:ext cx="6787243" cy="1407206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Почему это возможно?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 rot="3426343">
            <a:off x="10892788" y="5129517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 rot="2331139">
            <a:off x="10876502" y="5262308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3EF5-A436-4DCE-932E-82818519EAD6}"/>
              </a:ext>
            </a:extLst>
          </p:cNvPr>
          <p:cNvSpPr txBox="1"/>
          <p:nvPr/>
        </p:nvSpPr>
        <p:spPr>
          <a:xfrm>
            <a:off x="4760339" y="1625899"/>
            <a:ext cx="69592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cs typeface="Times New Roman" panose="02020603050405020304" pitchFamily="18" charset="0"/>
              </a:rPr>
              <a:t>Пространство на дороге ограничено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cs typeface="Times New Roman" panose="02020603050405020304" pitchFamily="18" charset="0"/>
              </a:rPr>
              <a:t>Машины занимают значительный объём этого пространства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Значит,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любая оптимальная система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800" dirty="0"/>
              <a:t>при сквозном движении должна</a:t>
            </a:r>
            <a:r>
              <a:rPr lang="ru-RU" sz="2800" dirty="0">
                <a:cs typeface="Times New Roman" panose="02020603050405020304" pitchFamily="18" charset="0"/>
              </a:rPr>
              <a:t>:</a:t>
            </a:r>
          </a:p>
          <a:p>
            <a:pPr marL="910800" indent="-514350">
              <a:buFont typeface="+mj-lt"/>
              <a:buAutoNum type="arabicPeriod"/>
            </a:pPr>
            <a:r>
              <a:rPr lang="ru-RU" sz="2800" dirty="0"/>
              <a:t>учитывать реальные габариты</a:t>
            </a:r>
            <a:endParaRPr lang="ru-RU" sz="2800" dirty="0">
              <a:cs typeface="Times New Roman" panose="02020603050405020304" pitchFamily="18" charset="0"/>
            </a:endParaRPr>
          </a:p>
          <a:p>
            <a:pPr marL="910800" indent="-514350">
              <a:buFont typeface="+mj-lt"/>
              <a:buAutoNum type="arabicPeriod"/>
            </a:pPr>
            <a:r>
              <a:rPr lang="ru-RU" sz="2800" dirty="0"/>
              <a:t>обеспечивать безопасное расстояние</a:t>
            </a:r>
            <a:endParaRPr lang="ru-RU" sz="2800" dirty="0">
              <a:cs typeface="Times New Roman" panose="02020603050405020304" pitchFamily="18" charset="0"/>
            </a:endParaRPr>
          </a:p>
          <a:p>
            <a:pPr marL="910800" indent="-514350">
              <a:buFont typeface="+mj-lt"/>
              <a:buAutoNum type="arabicPeriod"/>
            </a:pPr>
            <a:r>
              <a:rPr lang="ru-RU" sz="2800" dirty="0"/>
              <a:t>организовывать машинное заполнение пространства оптимально</a:t>
            </a: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5D452-CD76-4484-A4FF-B6A73A8BF4AC}"/>
              </a:ext>
            </a:extLst>
          </p:cNvPr>
          <p:cNvSpPr/>
          <p:nvPr/>
        </p:nvSpPr>
        <p:spPr>
          <a:xfrm rot="552498">
            <a:off x="3716549" y="-421116"/>
            <a:ext cx="401129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57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>
            <a:off x="7567143" y="-619617"/>
            <a:ext cx="1398226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2 поворота">
            <a:hlinkClick r:id="" action="ppaction://media"/>
            <a:extLst>
              <a:ext uri="{FF2B5EF4-FFF2-40B4-BE49-F238E27FC236}">
                <a16:creationId xmlns:a16="http://schemas.microsoft.com/office/drawing/2014/main" id="{20B0FFD6-A4C2-403D-8114-B5CAB6491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835693" y="1501693"/>
            <a:ext cx="6858000" cy="38546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58" y="308253"/>
            <a:ext cx="7178566" cy="1407206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Идея 1 — Треугольное </a:t>
            </a:r>
            <a:r>
              <a:rPr lang="en-GB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Platooning</a:t>
            </a:r>
            <a:endParaRPr lang="ru-RU" sz="3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>
            <a:off x="-2078949" y="5360709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>
            <a:off x="-2783934" y="5613160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3EF5-A436-4DCE-932E-82818519EAD6}"/>
              </a:ext>
            </a:extLst>
          </p:cNvPr>
          <p:cNvSpPr txBox="1"/>
          <p:nvPr/>
        </p:nvSpPr>
        <p:spPr>
          <a:xfrm>
            <a:off x="837336" y="1785162"/>
            <a:ext cx="57596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Левая полоса (ближе к центру улицы) — </a:t>
            </a:r>
            <a:r>
              <a:rPr lang="ru-RU" sz="2800" b="1" dirty="0">
                <a:solidFill>
                  <a:schemeClr val="accent1"/>
                </a:solidFill>
              </a:rPr>
              <a:t>1 автомобиль</a:t>
            </a:r>
          </a:p>
          <a:p>
            <a:r>
              <a:rPr lang="ru-RU" sz="2800" dirty="0"/>
              <a:t>Полоса правее — </a:t>
            </a:r>
            <a:r>
              <a:rPr lang="ru-RU" sz="2800" b="1" dirty="0">
                <a:solidFill>
                  <a:schemeClr val="accent1"/>
                </a:solidFill>
              </a:rPr>
              <a:t>2 автомобиля</a:t>
            </a:r>
          </a:p>
          <a:p>
            <a:r>
              <a:rPr lang="ru-RU" sz="2800" dirty="0"/>
              <a:t>Следующая — </a:t>
            </a:r>
            <a:r>
              <a:rPr lang="ru-RU" sz="2800" b="1" dirty="0">
                <a:solidFill>
                  <a:schemeClr val="accent1"/>
                </a:solidFill>
              </a:rPr>
              <a:t>3 автомобиля</a:t>
            </a:r>
          </a:p>
          <a:p>
            <a:r>
              <a:rPr lang="ru-RU" sz="2800" dirty="0"/>
              <a:t>…и так далее</a:t>
            </a:r>
            <a:endParaRPr lang="ru-RU" sz="2800" dirty="0"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5D452-CD76-4484-A4FF-B6A73A8BF4AC}"/>
              </a:ext>
            </a:extLst>
          </p:cNvPr>
          <p:cNvSpPr/>
          <p:nvPr/>
        </p:nvSpPr>
        <p:spPr>
          <a:xfrm rot="356322">
            <a:off x="8061429" y="-603175"/>
            <a:ext cx="401129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1EBEF-D98B-43FC-9A8B-E330145A7828}"/>
              </a:ext>
            </a:extLst>
          </p:cNvPr>
          <p:cNvSpPr txBox="1"/>
          <p:nvPr/>
        </p:nvSpPr>
        <p:spPr>
          <a:xfrm>
            <a:off x="2023397" y="4101635"/>
            <a:ext cx="554374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Зачем треугольник?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Максимально плотное заполнение полос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Простая предсказуемая структура</a:t>
            </a:r>
            <a:endParaRPr lang="ru-RU" sz="2800" b="1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 rot="899513">
            <a:off x="3042467" y="-603173"/>
            <a:ext cx="1398226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3 поворота">
            <a:hlinkClick r:id="" action="ppaction://media"/>
            <a:extLst>
              <a:ext uri="{FF2B5EF4-FFF2-40B4-BE49-F238E27FC236}">
                <a16:creationId xmlns:a16="http://schemas.microsoft.com/office/drawing/2014/main" id="{4B9B0326-27CE-40DC-8C8E-408B85D61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-1519832" y="1501899"/>
            <a:ext cx="6858945" cy="385514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422" y="580843"/>
            <a:ext cx="6787243" cy="1407206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Идея 2 — Сквозное движение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 rot="3426343">
            <a:off x="10892788" y="5129517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 rot="2331139">
            <a:off x="10876502" y="5262308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3EF5-A436-4DCE-932E-82818519EAD6}"/>
              </a:ext>
            </a:extLst>
          </p:cNvPr>
          <p:cNvSpPr txBox="1"/>
          <p:nvPr/>
        </p:nvSpPr>
        <p:spPr>
          <a:xfrm>
            <a:off x="5368189" y="2306839"/>
            <a:ext cx="6259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Никаких остановок.</a:t>
            </a:r>
            <a:br>
              <a:rPr lang="ru-RU" sz="3600" dirty="0"/>
            </a:br>
            <a:r>
              <a:rPr lang="ru-RU" sz="3600" dirty="0"/>
              <a:t>Все машины движутся </a:t>
            </a: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одновременно</a:t>
            </a:r>
            <a:r>
              <a:rPr lang="ru-RU" sz="3600" dirty="0"/>
              <a:t>, во всех направлениях: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Прямо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Направо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Налево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5D452-CD76-4484-A4FF-B6A73A8BF4AC}"/>
              </a:ext>
            </a:extLst>
          </p:cNvPr>
          <p:cNvSpPr/>
          <p:nvPr/>
        </p:nvSpPr>
        <p:spPr>
          <a:xfrm rot="552498">
            <a:off x="3636648" y="-419163"/>
            <a:ext cx="401129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60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46" y="0"/>
            <a:ext cx="7178566" cy="1407206"/>
          </a:xfrm>
        </p:spPr>
        <p:txBody>
          <a:bodyPr>
            <a:normAutofit/>
          </a:bodyPr>
          <a:lstStyle/>
          <a:p>
            <a:r>
              <a:rPr lang="ru-RU" sz="3800" b="1" dirty="0">
                <a:solidFill>
                  <a:srgbClr val="002060"/>
                </a:solidFill>
                <a:latin typeface="Arial Black" panose="020B0A04020102020204" pitchFamily="34" charset="0"/>
              </a:rPr>
              <a:t>Почему это работает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>
            <a:off x="7567143" y="-619617"/>
            <a:ext cx="1398226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>
            <a:off x="-2078949" y="5360709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>
            <a:off x="-2783934" y="5613160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3EF5-A436-4DCE-932E-82818519EAD6}"/>
              </a:ext>
            </a:extLst>
          </p:cNvPr>
          <p:cNvSpPr txBox="1"/>
          <p:nvPr/>
        </p:nvSpPr>
        <p:spPr>
          <a:xfrm>
            <a:off x="318862" y="1230837"/>
            <a:ext cx="57596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Все автомобили двигаются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по известным </a:t>
            </a:r>
            <a:r>
              <a:rPr lang="ru-RU" sz="2800" b="1" dirty="0" err="1">
                <a:solidFill>
                  <a:schemeClr val="accent1">
                    <a:lumMod val="75000"/>
                  </a:schemeClr>
                </a:solidFill>
              </a:rPr>
              <a:t>траекториям</a:t>
            </a:r>
            <a:r>
              <a:rPr lang="ru-RU" sz="2800" dirty="0" err="1"/>
              <a:t>.Время</a:t>
            </a:r>
            <a:r>
              <a:rPr lang="ru-RU" sz="2800" dirty="0"/>
              <a:t> движения каждого треугольника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одинаковое</a:t>
            </a:r>
            <a:r>
              <a:rPr lang="ru-RU" sz="2800" dirty="0"/>
              <a:t>.</a:t>
            </a:r>
          </a:p>
        </p:txBody>
      </p:sp>
      <p:pic>
        <p:nvPicPr>
          <p:cNvPr id="11" name="DotsTrain">
            <a:hlinkClick r:id="" action="ppaction://media"/>
            <a:extLst>
              <a:ext uri="{FF2B5EF4-FFF2-40B4-BE49-F238E27FC236}">
                <a16:creationId xmlns:a16="http://schemas.microsoft.com/office/drawing/2014/main" id="{8E6210DB-2738-49A8-8EAA-0DCFA3C1B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696840" y="1540622"/>
            <a:ext cx="7035782" cy="395453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555D452-CD76-4484-A4FF-B6A73A8BF4AC}"/>
              </a:ext>
            </a:extLst>
          </p:cNvPr>
          <p:cNvSpPr/>
          <p:nvPr/>
        </p:nvSpPr>
        <p:spPr>
          <a:xfrm rot="356322">
            <a:off x="8005379" y="-514283"/>
            <a:ext cx="401129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C7E5B-2DE0-47CF-BE15-3D4FF21D21FF}"/>
              </a:ext>
            </a:extLst>
          </p:cNvPr>
          <p:cNvSpPr txBox="1"/>
          <p:nvPr/>
        </p:nvSpPr>
        <p:spPr>
          <a:xfrm>
            <a:off x="930212" y="3158433"/>
            <a:ext cx="5759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Любая машина, попавшая на перекрёсток,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успеет встроиться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800" dirty="0"/>
              <a:t>в нужный треугольник.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30F5-4C77-4545-9221-E5FC976500A7}"/>
              </a:ext>
            </a:extLst>
          </p:cNvPr>
          <p:cNvSpPr txBox="1"/>
          <p:nvPr/>
        </p:nvSpPr>
        <p:spPr>
          <a:xfrm>
            <a:off x="1807474" y="4797946"/>
            <a:ext cx="5759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/>
              <a:t>Система не зависит от случайных флуктуаций — она почти </a:t>
            </a: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</a:rPr>
              <a:t>стационарна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912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C0A307-67E1-4A16-82AF-87BA1E720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6189"/>
          <a:stretch/>
        </p:blipFill>
        <p:spPr bwMode="auto">
          <a:xfrm>
            <a:off x="7416800" y="-2"/>
            <a:ext cx="477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1F7351-1AAD-89F1-6292-BBAA86C3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11" y="0"/>
            <a:ext cx="5090160" cy="1414961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Arial Black" panose="020B0A04020102020204" pitchFamily="34" charset="0"/>
              </a:rPr>
              <a:t>Модель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870DF80-A8D8-BFD8-A8F4-8559529D4B82}"/>
              </a:ext>
            </a:extLst>
          </p:cNvPr>
          <p:cNvSpPr/>
          <p:nvPr/>
        </p:nvSpPr>
        <p:spPr>
          <a:xfrm>
            <a:off x="7005459" y="-603174"/>
            <a:ext cx="822681" cy="8064347"/>
          </a:xfrm>
          <a:prstGeom prst="rect">
            <a:avLst/>
          </a:prstGeom>
          <a:ln>
            <a:noFill/>
          </a:ln>
          <a:scene3d>
            <a:camera prst="orthographicFront">
              <a:rot lat="0" lon="0" rev="42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38D79-5AC4-2418-9F00-8C9F63C6644E}"/>
              </a:ext>
            </a:extLst>
          </p:cNvPr>
          <p:cNvSpPr/>
          <p:nvPr/>
        </p:nvSpPr>
        <p:spPr>
          <a:xfrm>
            <a:off x="-2321146" y="5303457"/>
            <a:ext cx="3703876" cy="2803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>
              <a:rot lat="0" lon="0" rev="183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FA175-BA10-2DDC-9560-5DAB9AC68EAC}"/>
              </a:ext>
            </a:extLst>
          </p:cNvPr>
          <p:cNvSpPr/>
          <p:nvPr/>
        </p:nvSpPr>
        <p:spPr>
          <a:xfrm>
            <a:off x="-3026131" y="5555908"/>
            <a:ext cx="4217470" cy="2489679"/>
          </a:xfrm>
          <a:prstGeom prst="rect">
            <a:avLst/>
          </a:prstGeom>
          <a:ln>
            <a:noFill/>
          </a:ln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1C441-DF2D-43FA-A8BA-9B016C09F2E0}"/>
              </a:ext>
            </a:extLst>
          </p:cNvPr>
          <p:cNvSpPr txBox="1"/>
          <p:nvPr/>
        </p:nvSpPr>
        <p:spPr>
          <a:xfrm>
            <a:off x="780577" y="1272926"/>
            <a:ext cx="644425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</a:rPr>
              <a:t>Чтобы доказать эффективность системы, нужно</a:t>
            </a: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: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построить модель перекрёстка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построить модели движения </a:t>
            </a: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</a:rPr>
              <a:t>каждой машины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проверить безопасность</a:t>
            </a:r>
            <a:endParaRPr lang="ru-RU" sz="3200" b="1" dirty="0"/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ru-RU" sz="3200" dirty="0"/>
              <a:t>оценить загруженность, пропускную способность и время прохождения</a:t>
            </a:r>
          </a:p>
        </p:txBody>
      </p:sp>
    </p:spTree>
    <p:extLst>
      <p:ext uri="{BB962C8B-B14F-4D97-AF65-F5344CB8AC3E}">
        <p14:creationId xmlns:p14="http://schemas.microsoft.com/office/powerpoint/2010/main" val="9441484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720</Words>
  <Application>Microsoft Office PowerPoint</Application>
  <PresentationFormat>Широкоэкранный</PresentationFormat>
  <Paragraphs>106</Paragraphs>
  <Slides>21</Slides>
  <Notes>3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Cambria Math</vt:lpstr>
      <vt:lpstr>Symbol</vt:lpstr>
      <vt:lpstr>Тема Office</vt:lpstr>
      <vt:lpstr>Универсальная система сквозного движения для беспилотного транспорта</vt:lpstr>
      <vt:lpstr>Актуальность</vt:lpstr>
      <vt:lpstr>Цель проекта</vt:lpstr>
      <vt:lpstr>Основная идея</vt:lpstr>
      <vt:lpstr>Почему это возможно?</vt:lpstr>
      <vt:lpstr>Идея 1 — Треугольное Platooning</vt:lpstr>
      <vt:lpstr>Идея 2 — Сквозное движение</vt:lpstr>
      <vt:lpstr>Почему это работает</vt:lpstr>
      <vt:lpstr>Модель</vt:lpstr>
      <vt:lpstr>Требования к модели одной машины</vt:lpstr>
      <vt:lpstr>Авто, который первый в колонне</vt:lpstr>
      <vt:lpstr>Построение модели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S(t) для авто, который первый в колонне 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обработки числовой информации</dc:title>
  <dc:creator>Егор Волков</dc:creator>
  <cp:lastModifiedBy>Егор Волков</cp:lastModifiedBy>
  <cp:revision>52</cp:revision>
  <dcterms:created xsi:type="dcterms:W3CDTF">2024-10-01T11:19:13Z</dcterms:created>
  <dcterms:modified xsi:type="dcterms:W3CDTF">2025-12-04T13:05:05Z</dcterms:modified>
</cp:coreProperties>
</file>